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73" r:id="rId6"/>
    <p:sldId id="260" r:id="rId7"/>
    <p:sldId id="274" r:id="rId8"/>
    <p:sldId id="261" r:id="rId9"/>
    <p:sldId id="262" r:id="rId10"/>
    <p:sldId id="275"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CCFF"/>
    <a:srgbClr val="FF0066"/>
    <a:srgbClr val="66FF33"/>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59D209-859F-4AA2-9932-65843A83EB5B}"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A943EA-EFF3-4AA4-8FB9-3C2D443EA378}" type="slidenum">
              <a:rPr lang="en-US" smtClean="0"/>
              <a:t>‹#›</a:t>
            </a:fld>
            <a:endParaRPr lang="en-US"/>
          </a:p>
        </p:txBody>
      </p:sp>
    </p:spTree>
    <p:extLst>
      <p:ext uri="{BB962C8B-B14F-4D97-AF65-F5344CB8AC3E}">
        <p14:creationId xmlns:p14="http://schemas.microsoft.com/office/powerpoint/2010/main" val="2908626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9ED066-2607-4625-9AEA-40CD462826FC}"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625084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FCB70-23D1-4699-8324-564AEB38DAA7}"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382905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7E9D50-BED5-411E-A28E-C93F377214F8}"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256162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B25EAE-5258-439E-9F25-2BCD2A3D4857}"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202301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6EAB6E-F59E-4217-96C2-72FAA72B6488}"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215294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6BF5E3-C41B-4CBA-8F7C-A8D6C3AE0045}"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32517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82F4AC-E487-4782-9AD2-0054F5C7CAD0}" type="datetime1">
              <a:rPr lang="en-US" smtClean="0"/>
              <a:t>1/2/2021</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333277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F1912-6601-49C8-8110-D504F9523427}" type="datetime1">
              <a:rPr lang="en-US" smtClean="0"/>
              <a:t>1/2/2021</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74044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8AC95-1941-45BC-A382-324581BD48B9}" type="datetime1">
              <a:rPr lang="en-US" smtClean="0"/>
              <a:t>1/2/2021</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263652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6FEDF-B5B7-45B0-A2BC-631763469248}"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413807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CD9FC-3592-43F3-9EA8-5563DEC92B73}"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a:t>
            </a:fld>
            <a:endParaRPr lang="en-US"/>
          </a:p>
        </p:txBody>
      </p:sp>
    </p:spTree>
    <p:extLst>
      <p:ext uri="{BB962C8B-B14F-4D97-AF65-F5344CB8AC3E}">
        <p14:creationId xmlns:p14="http://schemas.microsoft.com/office/powerpoint/2010/main" val="124590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CFA9FE8-B4CA-4F2A-8627-4D0D18E4FB27}" type="datetime1">
              <a:rPr lang="en-US" smtClean="0"/>
              <a:t>1/2/2021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8C4F8B-9C49-4645-A2C5-C56BFC0894CA}" type="slidenum">
              <a:rPr lang="en-US" smtClean="0"/>
              <a:pPr/>
              <a:t>‹#›</a:t>
            </a:fld>
            <a:endParaRPr lang="en-US"/>
          </a:p>
        </p:txBody>
      </p:sp>
    </p:spTree>
    <p:extLst>
      <p:ext uri="{BB962C8B-B14F-4D97-AF65-F5344CB8AC3E}">
        <p14:creationId xmlns:p14="http://schemas.microsoft.com/office/powerpoint/2010/main" val="11701167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609" y="1772816"/>
            <a:ext cx="8064896" cy="4062651"/>
          </a:xfrm>
          <a:prstGeom prst="rect">
            <a:avLst/>
          </a:prstGeom>
          <a:noFill/>
        </p:spPr>
        <p:txBody>
          <a:bodyPr wrap="square" lIns="91440" tIns="45720" rIns="91440" bIns="45720">
            <a:spAutoFit/>
          </a:bodyPr>
          <a:lstStyle/>
          <a:p>
            <a:pPr algn="ctr" rtl="1"/>
            <a:r>
              <a:rPr lang="ar-EG" sz="54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Andalus" pitchFamily="18" charset="-78"/>
              </a:rPr>
              <a:t>3. نظريات نشأة البحار والمحيطات</a:t>
            </a:r>
            <a:endParaRPr lang="en-US" sz="54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Andalus" pitchFamily="18" charset="-78"/>
            </a:endParaRPr>
          </a:p>
          <a:p>
            <a:pPr algn="ctr" rtl="1"/>
            <a:endParaRPr lang="en-US" sz="5400" b="1" cap="all" dirty="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Andalus" pitchFamily="18" charset="-78"/>
            </a:endParaRPr>
          </a:p>
          <a:p>
            <a:pPr algn="ctr" rtl="1"/>
            <a:endParaRPr lang="ar-EG" sz="5400" b="1" cap="all" dirty="0" smtClean="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ndalus" pitchFamily="18" charset="-78"/>
              <a:cs typeface="Andalus" pitchFamily="18" charset="-78"/>
            </a:endParaRPr>
          </a:p>
          <a:p>
            <a:pPr algn="ctr"/>
            <a:r>
              <a:rPr lang="ar-EG" sz="4000" b="1" cap="all" spc="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latin typeface="Andalus" pitchFamily="18" charset="-78"/>
                <a:cs typeface="Andalus" pitchFamily="18" charset="-78"/>
              </a:rPr>
              <a:t>أ.د.عزة عبدالله</a:t>
            </a:r>
          </a:p>
          <a:p>
            <a:pPr algn="ctr" rtl="1"/>
            <a:r>
              <a:rPr lang="ar-EG" sz="2800" b="1" cap="all" dirty="0" smtClean="0">
                <a:ln w="9000" cmpd="sng">
                  <a:solidFill>
                    <a:schemeClr val="accent4">
                      <a:shade val="50000"/>
                      <a:satMod val="120000"/>
                    </a:schemeClr>
                  </a:solidFill>
                  <a:prstDash val="solid"/>
                </a:ln>
                <a:solidFill>
                  <a:srgbClr val="00CCFF"/>
                </a:solidFill>
                <a:effectLst>
                  <a:reflection blurRad="12700" stA="28000" endPos="45000" dist="1000" dir="5400000" sy="-100000" algn="bl" rotWithShape="0"/>
                </a:effectLst>
                <a:latin typeface="Andalus" pitchFamily="18" charset="-78"/>
                <a:cs typeface="Andalus" pitchFamily="18" charset="-78"/>
              </a:rPr>
              <a:t>أستاذ الجغرافيه الطبيعيه ووكيل كلية الآداب – جامعة بنها لشئون التعليم والطلاب الأسبق</a:t>
            </a:r>
            <a:endParaRPr lang="en-US" sz="2800" b="1" cap="all" spc="0" dirty="0">
              <a:ln w="9000" cmpd="sng">
                <a:solidFill>
                  <a:schemeClr val="accent4">
                    <a:shade val="50000"/>
                    <a:satMod val="120000"/>
                  </a:schemeClr>
                </a:solidFill>
                <a:prstDash val="solid"/>
              </a:ln>
              <a:solidFill>
                <a:srgbClr val="00CCFF"/>
              </a:solidFill>
              <a:effectLst>
                <a:reflection blurRad="12700" stA="28000" endPos="45000" dist="1000" dir="5400000" sy="-100000" algn="bl" rotWithShape="0"/>
              </a:effectLst>
              <a:latin typeface="Andalus" pitchFamily="18" charset="-78"/>
              <a:cs typeface="Andalus" pitchFamily="18" charset="-78"/>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7E8C4F8B-9C49-4645-A2C5-C56BFC0894CA}" type="slidenum">
              <a:rPr lang="en-US" smtClean="0"/>
              <a:pPr/>
              <a:t>1</a:t>
            </a:fld>
            <a:endParaRPr lang="en-US"/>
          </a:p>
        </p:txBody>
      </p:sp>
      <p:pic>
        <p:nvPicPr>
          <p:cNvPr id="1026" name="Picture 2" descr="شعار الجامعة ألو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398463"/>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7E8C4F8B-9C49-4645-A2C5-C56BFC0894CA}" type="slidenum">
              <a:rPr lang="en-US" smtClean="0"/>
              <a:pPr/>
              <a:t>10</a:t>
            </a:fld>
            <a:endParaRPr lang="en-US"/>
          </a:p>
        </p:txBody>
      </p:sp>
      <p:sp>
        <p:nvSpPr>
          <p:cNvPr id="4" name="Rectangle 3"/>
          <p:cNvSpPr/>
          <p:nvPr/>
        </p:nvSpPr>
        <p:spPr>
          <a:xfrm>
            <a:off x="338514" y="917431"/>
            <a:ext cx="8496944" cy="5693866"/>
          </a:xfrm>
          <a:prstGeom prst="rect">
            <a:avLst/>
          </a:prstGeom>
        </p:spPr>
        <p:txBody>
          <a:bodyPr wrap="square">
            <a:spAutoFit/>
          </a:bodyPr>
          <a:lstStyle/>
          <a:p>
            <a:pPr marL="457200" indent="-457200" algn="just" rtl="1" eaLnBrk="0" fontAlgn="base" hangingPunct="0">
              <a:spcBef>
                <a:spcPct val="0"/>
              </a:spcBef>
              <a:spcAft>
                <a:spcPct val="0"/>
              </a:spcAft>
              <a:buFont typeface="Wingdings" pitchFamily="2" charset="2"/>
              <a:buChar char="v"/>
            </a:pPr>
            <a:r>
              <a:rPr lang="ar-EG" sz="2800" b="1"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ان </a:t>
            </a:r>
            <a:r>
              <a:rPr lang="ar-EG" sz="2800" b="1" dirty="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هذه النظرية جعلت مكونات الارض متشابهه من مركزها حتى سطحها الخارجي لانها تتكون من كويكبات متشابهه . وعلى الرغم من افتراض وجود قوى لاعادة ترتيب المواد تبعا لكثافتها فان تلك القوى لايمكن لها ان تعطي الارض ترتيبها الحالي . </a:t>
            </a:r>
            <a:endParaRPr lang="ar-EG" sz="2800" b="1"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a:p>
            <a:pPr marL="457200" indent="-457200" algn="just" rtl="1" eaLnBrk="0" fontAlgn="base" hangingPunct="0">
              <a:spcBef>
                <a:spcPct val="0"/>
              </a:spcBef>
              <a:spcAft>
                <a:spcPct val="0"/>
              </a:spcAft>
              <a:buFont typeface="Wingdings" pitchFamily="2" charset="2"/>
              <a:buChar char="v"/>
            </a:pP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ان هذه النظرية تفترض ان هناك مناطق معينة من الارض سقطت عليها كميات اكبر من الكويكبات فاصبحت بشكل قارات في حين ان هناك اجزاء اخرى من الارض اصبحت بشكل احواض محيطية لانها لم تتلق الا كميات اقل من الكويكبات وهذا شي غير مقبول لان كل جزء من سطح الارض له نفس الفرص تقريبا لتلقى نفس الكميات من الكويكبات . </a:t>
            </a:r>
            <a:endPar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a:p>
            <a:pPr marL="457200" indent="-457200" algn="just" rtl="1" eaLnBrk="0" fontAlgn="base" hangingPunct="0">
              <a:spcBef>
                <a:spcPct val="0"/>
              </a:spcBef>
              <a:spcAft>
                <a:spcPct val="0"/>
              </a:spcAft>
              <a:buFont typeface="Wingdings" pitchFamily="2" charset="2"/>
              <a:buChar char="v"/>
            </a:pPr>
            <a:r>
              <a:rPr lang="ar-EG" sz="2800" b="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لم </a:t>
            </a:r>
            <a:r>
              <a:rPr lang="ar-EG"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تؤدي الدراسات الحديثة حول الشهب والنيازك اكتشاف أي كميات من الغازات او الماء معها وهذا يدحض فكرة ان الماء قد قدم مع الكويكبات نفسها . </a:t>
            </a:r>
            <a:endParaRPr lang="en-US"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p:txBody>
      </p:sp>
      <p:sp>
        <p:nvSpPr>
          <p:cNvPr id="5" name="Rectangle 4"/>
          <p:cNvSpPr/>
          <p:nvPr/>
        </p:nvSpPr>
        <p:spPr>
          <a:xfrm>
            <a:off x="2534423" y="332656"/>
            <a:ext cx="4075155" cy="584775"/>
          </a:xfrm>
          <a:prstGeom prst="rect">
            <a:avLst/>
          </a:prstGeom>
        </p:spPr>
        <p:txBody>
          <a:bodyPr wrap="none">
            <a:spAutoFit/>
          </a:bodyPr>
          <a:lstStyle/>
          <a:p>
            <a:pPr lvl="0" indent="457200" algn="ctr" rtl="1" fontAlgn="base">
              <a:spcBef>
                <a:spcPct val="0"/>
              </a:spcBef>
              <a:spcAft>
                <a:spcPct val="0"/>
              </a:spcAft>
            </a:pPr>
            <a:r>
              <a:rPr lang="ar-EG" sz="3200" b="1" dirty="0" smtClean="0">
                <a:ln w="12700">
                  <a:solidFill>
                    <a:schemeClr val="tx2">
                      <a:satMod val="155000"/>
                    </a:schemeClr>
                  </a:solidFill>
                  <a:prstDash val="solid"/>
                </a:ln>
                <a:solidFill>
                  <a:srgbClr val="FF0000"/>
                </a:solidFill>
                <a:latin typeface="Arial" pitchFamily="34" charset="0"/>
                <a:ea typeface="Times New Roman" pitchFamily="18" charset="0"/>
                <a:cs typeface="Arial" pitchFamily="34" charset="0"/>
              </a:rPr>
              <a:t>أوجه نقد نظرية </a:t>
            </a:r>
            <a:r>
              <a:rPr lang="ar-EG" sz="3200" b="1" dirty="0">
                <a:ln w="12700">
                  <a:solidFill>
                    <a:schemeClr val="tx2">
                      <a:satMod val="155000"/>
                    </a:schemeClr>
                  </a:solidFill>
                  <a:prstDash val="solid"/>
                </a:ln>
                <a:solidFill>
                  <a:srgbClr val="FF0000"/>
                </a:solidFill>
                <a:latin typeface="Arial" pitchFamily="34" charset="0"/>
                <a:ea typeface="Times New Roman" pitchFamily="18" charset="0"/>
                <a:cs typeface="Arial" pitchFamily="34" charset="0"/>
              </a:rPr>
              <a:t>الكويكبات</a:t>
            </a:r>
          </a:p>
        </p:txBody>
      </p:sp>
    </p:spTree>
    <p:extLst>
      <p:ext uri="{BB962C8B-B14F-4D97-AF65-F5344CB8AC3E}">
        <p14:creationId xmlns:p14="http://schemas.microsoft.com/office/powerpoint/2010/main" val="272514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712" y="2132856"/>
            <a:ext cx="5264582" cy="2123658"/>
          </a:xfrm>
          <a:prstGeom prst="rect">
            <a:avLst/>
          </a:prstGeom>
          <a:noFill/>
        </p:spPr>
        <p:txBody>
          <a:bodyPr wrap="none" lIns="91440" tIns="45720" rIns="91440" bIns="45720">
            <a:spAutoFit/>
          </a:bodyPr>
          <a:lstStyle/>
          <a:p>
            <a:pPr algn="ctr"/>
            <a:r>
              <a:rPr lang="ar-EG" sz="4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نشكركم على حسن الاستماع</a:t>
            </a:r>
          </a:p>
          <a:p>
            <a:pPr algn="ctr"/>
            <a:endParaRPr lang="ar-EG" sz="4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a:p>
            <a:pPr algn="ctr"/>
            <a:r>
              <a:rPr lang="ar-EG" sz="4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أ.د. عزة عبدالله</a:t>
            </a:r>
            <a:endParaRPr lang="en-US" sz="4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7E8C4F8B-9C49-4645-A2C5-C56BFC0894CA}"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124744"/>
            <a:ext cx="8208912" cy="5386090"/>
          </a:xfrm>
          <a:prstGeom prst="rect">
            <a:avLst/>
          </a:prstGeom>
        </p:spPr>
        <p:style>
          <a:lnRef idx="2">
            <a:schemeClr val="accent3"/>
          </a:lnRef>
          <a:fillRef idx="1">
            <a:schemeClr val="lt1"/>
          </a:fillRef>
          <a:effectRef idx="0">
            <a:schemeClr val="accent3"/>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3600" b="1" i="1"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النظرية التتراهيدية: </a:t>
            </a:r>
            <a:r>
              <a:rPr kumimoji="0" lang="en-US" sz="36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Tetrahedral Theory</a:t>
            </a:r>
            <a:endParaRPr kumimoji="0" lang="en-US" sz="36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تقدم بها</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العالم لوثيان جرين </a:t>
            </a:r>
            <a:r>
              <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Lothian Green </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سنة </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1845 .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كان يري أن الأرض أثناء انكماشها أبان المراحل الأولي لتكوينها تقلص الباطن وتجمدت القشرة ومالت إلي اتخاذ شكل الهرم الثلاثي.</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بتطبيق هذه النظرية علي الأرض نجد أن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المحيطات تحتل أوجه الهرم الثلاثي</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بينما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تحتل الكتل القارية رؤوسه</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كان لوثيان جرين يرى:</a:t>
            </a:r>
            <a:endParaRPr kumimoji="0" lang="en-US" sz="2800" b="1" i="0" u="none" strike="noStrike" normalizeH="0" baseline="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في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النصف الشمالي </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من الكرة الأرضية توجد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الكتل اليابسة </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التي نمت حولها القارات الحالية. </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800" b="1" i="0" u="sng"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حواف الهرم الثلاثي تمتد علي طولها الكتل القارية الضخمة ذات الإمتداد الطولي</a:t>
            </a:r>
            <a:r>
              <a:rPr kumimoji="0" lang="ar-EG" sz="28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(الأمريكتين، أفريقيا، استراليا، جنوب شرق آسيا). </a:t>
            </a:r>
            <a:endParaRPr lang="en-US" sz="28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7E8C4F8B-9C49-4645-A2C5-C56BFC0894CA}"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7E8C4F8B-9C49-4645-A2C5-C56BFC0894CA}" type="slidenum">
              <a:rPr lang="en-US" smtClean="0"/>
              <a:pPr/>
              <a:t>3</a:t>
            </a:fld>
            <a:endParaRPr lang="en-US"/>
          </a:p>
        </p:txBody>
      </p:sp>
      <p:sp>
        <p:nvSpPr>
          <p:cNvPr id="6" name="Rectangle 5"/>
          <p:cNvSpPr/>
          <p:nvPr/>
        </p:nvSpPr>
        <p:spPr>
          <a:xfrm>
            <a:off x="240224" y="1549534"/>
            <a:ext cx="8424935" cy="1569660"/>
          </a:xfrm>
          <a:prstGeom prst="rect">
            <a:avLst/>
          </a:prstGeom>
        </p:spPr>
        <p:txBody>
          <a:bodyPr wrap="square">
            <a:spAutoFit/>
          </a:bodyPr>
          <a:lstStyle/>
          <a:p>
            <a:pPr lvl="0" indent="457200" algn="just" rtl="1" eaLnBrk="0" fontAlgn="base" hangingPunct="0">
              <a:spcBef>
                <a:spcPct val="0"/>
              </a:spcBef>
              <a:spcAft>
                <a:spcPct val="0"/>
              </a:spcAft>
            </a:pP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في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النصف الشمالي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من الكرة الأرضية توجد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الكتل اليابسة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التي نمت حولها القارات الحالية. </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lvl="0" indent="457200" algn="just" rtl="1" eaLnBrk="0" fontAlgn="base" hangingPunct="0">
              <a:spcBef>
                <a:spcPct val="0"/>
              </a:spcBef>
              <a:spcAft>
                <a:spcPct val="0"/>
              </a:spcAft>
            </a:pPr>
            <a:r>
              <a:rPr lang="ar-EG" sz="24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حواف الهرم الثلاثي تمتد علي طولها الكتل القارية الضخمة ذات الإمتداد الطولي</a:t>
            </a:r>
            <a:r>
              <a:rPr lang="ar-EG"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(الأمريكتين، أفريقيا، استراليا، جنوب شرق آسيا). </a:t>
            </a:r>
            <a:endParaRPr lang="en-US" sz="2400" b="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p:txBody>
      </p:sp>
      <p:sp>
        <p:nvSpPr>
          <p:cNvPr id="7" name="Rectangle 6"/>
          <p:cNvSpPr/>
          <p:nvPr/>
        </p:nvSpPr>
        <p:spPr>
          <a:xfrm>
            <a:off x="456247" y="3501008"/>
            <a:ext cx="8208912" cy="2246769"/>
          </a:xfrm>
          <a:prstGeom prst="rect">
            <a:avLst/>
          </a:prstGeom>
        </p:spPr>
        <p:txBody>
          <a:bodyPr wrap="square">
            <a:spAutoFit/>
          </a:bodyPr>
          <a:lstStyle/>
          <a:p>
            <a:pPr algn="just" rtl="1"/>
            <a:r>
              <a:rPr lang="ar-EG" sz="28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ومن أوجه النقد التى وجهت إلي هذه النظرية </a:t>
            </a:r>
            <a:r>
              <a:rPr lang="ar-EG" sz="2800" b="1" u="sng"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endParaRPr lang="en-US" sz="2800" b="1" u="sng"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marL="457200" indent="-457200" algn="just" rtl="1">
              <a:buFont typeface="Wingdings" pitchFamily="2" charset="2"/>
              <a:buChar char="§"/>
            </a:pP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إذا كانت النظرية صحيحة فلابد وأن تكون أحد وجوه جوانب الهرم الثلاثي أكبر مساحة من الوجوه الأخرى وهو الجانب الذي يحتله المحيط </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الهادي</a:t>
            </a:r>
          </a:p>
          <a:p>
            <a:pPr marL="457200" indent="-457200" algn="just" rtl="1">
              <a:buFont typeface="Wingdings" pitchFamily="2" charset="2"/>
              <a:buChar char="§"/>
            </a:pPr>
            <a:r>
              <a:rPr lang="ar-EG" sz="2800" b="1"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rPr>
              <a:t> </a:t>
            </a:r>
            <a:r>
              <a:rPr lang="ar-EG" sz="2800" b="1" dirty="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rPr>
              <a:t>تعارض هذه النظرية مع نظرية التوازن الأرضي. </a:t>
            </a:r>
            <a:endParaRPr lang="en-US" sz="2800" b="1" dirty="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endParaRPr>
          </a:p>
        </p:txBody>
      </p:sp>
      <p:sp>
        <p:nvSpPr>
          <p:cNvPr id="2" name="Rectangle 1"/>
          <p:cNvSpPr/>
          <p:nvPr/>
        </p:nvSpPr>
        <p:spPr>
          <a:xfrm>
            <a:off x="5255295" y="764704"/>
            <a:ext cx="3204723" cy="523220"/>
          </a:xfrm>
          <a:prstGeom prst="rect">
            <a:avLst/>
          </a:prstGeom>
        </p:spPr>
        <p:txBody>
          <a:bodyPr wrap="none">
            <a:spAutoFit/>
          </a:bodyPr>
          <a:lstStyle/>
          <a:p>
            <a:pPr lvl="0" indent="457200" algn="just" rtl="1" eaLnBrk="0" fontAlgn="base" hangingPunct="0">
              <a:spcBef>
                <a:spcPct val="0"/>
              </a:spcBef>
              <a:spcAft>
                <a:spcPct val="0"/>
              </a:spcAft>
            </a:pPr>
            <a:r>
              <a:rPr lang="ar-EG" sz="2800" b="1" u="sng"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كان لوثيان جرين يرى:</a:t>
            </a:r>
            <a:endParaRPr lang="en-US" sz="2800" b="1" u="sng"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385217" cy="6140142"/>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1" i="1" u="sng"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نظرية التقلص: </a:t>
            </a:r>
            <a:r>
              <a:rPr kumimoji="0" lang="en-US" sz="2400" b="1" i="1" u="sng"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Contraction Theory</a:t>
            </a:r>
            <a:endParaRPr kumimoji="0" lang="en-US" sz="2400"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تقدم بها العالم لابورس </a:t>
            </a:r>
            <a:r>
              <a:rPr kumimoji="0" lang="en-US" sz="2400" b="1" i="0" u="none" strike="noStrike" normalizeH="0" baseline="0" dirty="0" err="1"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Lapowrth</a:t>
            </a:r>
            <a:r>
              <a:rPr kumimoji="0" lang="en-US" sz="2400" b="1" i="0" u="none" strike="noStrike" normalizeH="0" baseline="0"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lang="ar-EG" sz="2400" b="1"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normalizeH="0" baseline="0"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يري أن الأرض في أثناء مراحل برودتها تجمدت القشرة الخارجية مما أدي إلي ظهور </a:t>
            </a: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ثنيات محدبة إلي أعلي وتتمثل في القارات </a:t>
            </a:r>
            <a:r>
              <a:rPr kumimoji="0" lang="ar-EG" sz="2400" b="1" i="0" u="none" strike="noStrike" normalizeH="0" baseline="0"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وثنيات مقعرة احتلتها مياه المحيطات. </a:t>
            </a:r>
          </a:p>
          <a:p>
            <a:pPr marL="0" marR="0" lvl="0" indent="457200" algn="just" defTabSz="914400" rtl="1" eaLnBrk="0" fontAlgn="base" latinLnBrk="0" hangingPunct="0">
              <a:lnSpc>
                <a:spcPct val="150000"/>
              </a:lnSpc>
              <a:spcBef>
                <a:spcPct val="0"/>
              </a:spcBef>
              <a:spcAft>
                <a:spcPct val="0"/>
              </a:spcAft>
              <a:buClrTx/>
              <a:buSzTx/>
              <a:buFontTx/>
              <a:buNone/>
              <a:tabLst/>
            </a:pP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cs typeface="Simplified Arabic" pitchFamily="18" charset="-78"/>
              </a:rPr>
              <a:t>أدلة صحة النظريه:</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indent="457200" algn="just" rtl="1" eaLnBrk="0" fontAlgn="base" hangingPunct="0">
              <a:lnSpc>
                <a:spcPct val="150000"/>
              </a:lnSpc>
              <a:spcBef>
                <a:spcPct val="0"/>
              </a:spcBef>
              <a:spcAft>
                <a:spcPct val="0"/>
              </a:spcAft>
            </a:pPr>
            <a:r>
              <a:rPr kumimoji="0" lang="ar-EG" sz="2400" b="1" i="0" u="none" strike="noStrike" normalizeH="0" baseline="0"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شكل تضاريس اليابس فى أوربا وأفريقيا والأمريكتين وتضاريس قاع المحيط الأطلنطى.</a:t>
            </a:r>
          </a:p>
          <a:p>
            <a:pPr marL="342900" indent="-342900" algn="just" rtl="1" eaLnBrk="0" fontAlgn="base" hangingPunct="0">
              <a:lnSpc>
                <a:spcPct val="150000"/>
              </a:lnSpc>
              <a:spcBef>
                <a:spcPct val="0"/>
              </a:spcBef>
              <a:spcAft>
                <a:spcPct val="0"/>
              </a:spcAft>
              <a:buFont typeface="Wingdings" pitchFamily="2" charset="2"/>
              <a:buChar char="q"/>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يابس قارتى أوربا وأفريقيا ويابس الأمريكتين يمثلوا ثنية محدبة رئيسية.</a:t>
            </a:r>
          </a:p>
          <a:p>
            <a:pPr marL="342900" indent="-342900" algn="just" rtl="1" eaLnBrk="0" fontAlgn="base" hangingPunct="0">
              <a:lnSpc>
                <a:spcPct val="150000"/>
              </a:lnSpc>
              <a:spcBef>
                <a:spcPct val="0"/>
              </a:spcBef>
              <a:spcAft>
                <a:spcPct val="0"/>
              </a:spcAft>
              <a:buFont typeface="Wingdings" pitchFamily="2" charset="2"/>
              <a:buChar char="q"/>
            </a:pPr>
            <a:r>
              <a:rPr kumimoji="0" lang="ar-EG"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تمثل حافة أطلس الوسطى فى قاع المحيط </a:t>
            </a:r>
            <a:r>
              <a:rPr lang="ar-EG" sz="2400" b="1" dirty="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الأطلسى ثنية محدبة </a:t>
            </a:r>
            <a:r>
              <a:rPr lang="ar-EG" sz="2400" b="1"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ثانوية</a:t>
            </a:r>
          </a:p>
          <a:p>
            <a:pPr marL="342900" indent="-342900" algn="just" rtl="1" eaLnBrk="0" fontAlgn="base" hangingPunct="0">
              <a:lnSpc>
                <a:spcPct val="150000"/>
              </a:lnSpc>
              <a:spcBef>
                <a:spcPct val="0"/>
              </a:spcBef>
              <a:spcAft>
                <a:spcPct val="0"/>
              </a:spcAft>
              <a:buFont typeface="Wingdings" pitchFamily="2" charset="2"/>
              <a:buChar char="q"/>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يمثل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كل من الحوض الشرقى والغربى فى قاع المحيط الأطلسى ثنية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مقعرة ثانويه.</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620688"/>
            <a:ext cx="8640959" cy="5586145"/>
          </a:xfrm>
          <a:prstGeom prst="rect">
            <a:avLst/>
          </a:prstGeom>
        </p:spPr>
        <p:style>
          <a:lnRef idx="2">
            <a:schemeClr val="accent5"/>
          </a:lnRef>
          <a:fillRef idx="1">
            <a:schemeClr val="lt1"/>
          </a:fillRef>
          <a:effectRef idx="0">
            <a:schemeClr val="accent5"/>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1" i="1" u="sng"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نظرية التقلص: </a:t>
            </a:r>
            <a:r>
              <a:rPr kumimoji="0" lang="en-US" sz="2400" b="1" i="1" u="sng"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Contraction Theory</a:t>
            </a:r>
            <a:endPar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cs typeface="Simplified Arabic" pitchFamily="18" charset="-78"/>
              </a:rPr>
              <a:t>أدلة تأييد صحة النظريه:</a:t>
            </a:r>
            <a:endParaRPr kumimoji="0" lang="en-US"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indent="457200" algn="just" rtl="1" eaLnBrk="0" fontAlgn="base" hangingPunct="0">
              <a:lnSpc>
                <a:spcPct val="150000"/>
              </a:lnSpc>
              <a:spcBef>
                <a:spcPct val="0"/>
              </a:spcBef>
              <a:spcAft>
                <a:spcPct val="0"/>
              </a:spcAft>
            </a:pPr>
            <a:r>
              <a:rPr lang="ar-EG" sz="2400" b="1"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ايد </a:t>
            </a:r>
            <a:r>
              <a:rPr lang="ar-EG" sz="2400" b="1" dirty="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جفريز </a:t>
            </a:r>
            <a:r>
              <a:rPr lang="ar-EG" sz="2400" b="1"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lang="en-US" sz="2400" b="1"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lang="en-US" sz="2400" b="1" dirty="0" err="1"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Jeffreys</a:t>
            </a:r>
            <a:r>
              <a:rPr lang="en-US" sz="2400" b="1"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lang="ar-EG" sz="2400" b="1" dirty="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اراء لابورث وحاول ان يعضدها بان فسر حقيقة كون القارات ذات تكوين </a:t>
            </a:r>
            <a:r>
              <a:rPr lang="ar-EG" sz="2400" b="1"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جرانيتي </a:t>
            </a:r>
            <a:r>
              <a:rPr lang="ar-EG" sz="2400" b="1" dirty="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واحواض المحيطات ذات صخور بازلتية من الكتل القارية والاحواض المحيطة حدثت في الفترة التي كانت الارض تتحول فيها من السيوله الى الصلابة </a:t>
            </a:r>
            <a:r>
              <a:rPr lang="ar-EG" sz="2400" b="1" dirty="0" smtClean="0">
                <a:ln w="12700">
                  <a:solidFill>
                    <a:schemeClr val="tx2">
                      <a:satMod val="155000"/>
                    </a:schemeClr>
                  </a:solidFill>
                  <a:prstDash val="solid"/>
                </a:ln>
                <a:solidFill>
                  <a:srgbClr val="0099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p>
          <a:p>
            <a:pPr indent="457200" algn="just" rtl="1" eaLnBrk="0" fontAlgn="base" hangingPunct="0">
              <a:lnSpc>
                <a:spcPct val="150000"/>
              </a:lnSpc>
              <a:spcBef>
                <a:spcPct val="0"/>
              </a:spcBef>
              <a:spcAft>
                <a:spcPct val="0"/>
              </a:spcAft>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ويرى جفريز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ان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قشرة رقيقة من الارض تصلبت في البداية قبل ان تتركز المواد ذات النشاط الاشعاعي في الاعلى وحينئذ كان من الممكن ان تستجيب مواد الارض التي مازالت في حاله منصهرة للتاثيرات المدية مما يسمح بانتقال الكتل الصلبة وتحركها لتجتمع في مكان او في اخر </a:t>
            </a: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endParaRPr lang="en-US"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7E8C4F8B-9C49-4645-A2C5-C56BFC0894CA}" type="slidenum">
              <a:rPr lang="en-US" smtClean="0"/>
              <a:pPr/>
              <a:t>5</a:t>
            </a:fld>
            <a:endParaRPr lang="en-US"/>
          </a:p>
        </p:txBody>
      </p:sp>
    </p:spTree>
    <p:extLst>
      <p:ext uri="{BB962C8B-B14F-4D97-AF65-F5344CB8AC3E}">
        <p14:creationId xmlns:p14="http://schemas.microsoft.com/office/powerpoint/2010/main" val="1484740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196752"/>
            <a:ext cx="8784976" cy="4524315"/>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حاول العالم فيشر </a:t>
            </a:r>
            <a:r>
              <a:rPr kumimoji="0" lang="en-US"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Fisher</a:t>
            </a:r>
            <a:r>
              <a:rPr kumimoji="0" lang="ar-EG"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تفسير اختفاء مادة السيال من قاع المحيط الهادي.</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يري أنها ترجع إلي اقتطاع هذه المادة من قاع المحيط الهادي لتكون كتلة القمر</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حدث هذا خلال المراحل الأولي لنشأة الأرض</a:t>
            </a:r>
            <a:r>
              <a:rPr kumimoji="0" lang="ar-EG"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 </a:t>
            </a:r>
            <a:r>
              <a:rPr kumimoji="0" lang="ar-EG"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أثناء تصلب القشرة الخارجية. </a:t>
            </a:r>
            <a:endParaRPr kumimoji="0" lang="en-US"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يرى العالم فيشر أن القمر انفصل عن الأرض، </a:t>
            </a:r>
            <a:r>
              <a:rPr kumimoji="0" lang="ar-EG" sz="24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نتيجة لعملية جذب</a:t>
            </a:r>
            <a:r>
              <a:rPr kumimoji="0" lang="ar-EG" sz="24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تعرضت لها الأرض، شبيهة بتلك العملية، التي أسفرت عن تكون كواكب المجموعة الشمسية.</a:t>
            </a: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اقتطع القمر من الأرض، في المنطقة، التي يشغلها اليوم حوض المحيط الهادي.</a:t>
            </a: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
              <a:tabLst/>
            </a:pPr>
            <a:r>
              <a:rPr kumimoji="0" lang="ar-EG" sz="24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بعد الانفصال أصبح القمر تابعاً للأرض، يدور حولها؛ مثلما تدور كواكب المجموعة الشمسية حول الشمس.</a:t>
            </a: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7E8C4F8B-9C49-4645-A2C5-C56BFC0894CA}" type="slidenum">
              <a:rPr lang="en-US" smtClean="0"/>
              <a:pPr/>
              <a:t>6</a:t>
            </a:fld>
            <a:endParaRPr lang="en-US"/>
          </a:p>
        </p:txBody>
      </p:sp>
      <p:sp>
        <p:nvSpPr>
          <p:cNvPr id="6" name="Rectangle 5"/>
          <p:cNvSpPr/>
          <p:nvPr/>
        </p:nvSpPr>
        <p:spPr>
          <a:xfrm>
            <a:off x="2124861" y="260648"/>
            <a:ext cx="4894289"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نظرية إنفصال القمر عن الأرض</a:t>
            </a:r>
            <a:endParaRPr lang="en-US" sz="3600" b="1" cap="none" spc="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9814" y="908720"/>
            <a:ext cx="8584386" cy="526297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الكتلة التي يتكون منها القمر تكفي لتملأ فراغ طبقة السيال فى قاع  المحيط الهادى . </a:t>
            </a:r>
            <a:endParaRPr kumimoji="0" lang="en-US"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Arial" pitchFamily="34" charset="0"/>
              <a:cs typeface="Arial" pitchFamily="34" charset="0"/>
            </a:endParaRPr>
          </a:p>
          <a:p>
            <a:pPr marL="342900" marR="0" lvl="0" indent="-342900" algn="just" defTabSz="914400" rtl="1" eaLnBrk="0" fontAlgn="base" latinLnBrk="0" hangingPunct="0">
              <a:lnSpc>
                <a:spcPct val="100000"/>
              </a:lnSpc>
              <a:spcBef>
                <a:spcPct val="0"/>
              </a:spcBef>
              <a:spcAft>
                <a:spcPct val="0"/>
              </a:spcAft>
              <a:buClrTx/>
              <a:buSzTx/>
              <a:buFont typeface="Wingdings" pitchFamily="2" charset="2"/>
              <a:buChar char="ü"/>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pitchFamily="18" charset="0"/>
                <a:cs typeface="Simplified Arabic" pitchFamily="18" charset="-78"/>
              </a:rPr>
              <a:t>تمت حسابات كثيرة لتقدير قطر القمر، وعرض المحيط الهادي؛ تدعيماً للنظرية، وإثباتاً لصحتها.</a:t>
            </a:r>
          </a:p>
          <a:p>
            <a:pPr marL="342900" indent="-342900" algn="just" rtl="1" eaLnBrk="0" fontAlgn="base" hangingPunct="0">
              <a:spcBef>
                <a:spcPct val="0"/>
              </a:spcBef>
              <a:spcAft>
                <a:spcPct val="0"/>
              </a:spcAft>
              <a:buFont typeface="Wingdings" pitchFamily="2" charset="2"/>
              <a:buChar char="ü"/>
            </a:pPr>
            <a:r>
              <a:rPr lang="ar-EG" sz="2800" b="1" dirty="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امتلاك القمر نواة صغيرة جداً مقارنة بالأرض، وذلك متوافق مع النظرية، فقد جرّد الاصطدام جزءاً من الطبقات الخارجية للجسم المرتطم والأرض لتشكيل القمر، ثمّ اتّحدت نواة الجسم المرتطم مع نواة الأرض الكثيفة، وبذلك تشكّل القمر بنواة تحتوي على نسبة قليلة من الحديد وعناصر ثقيلة أخرى. </a:t>
            </a:r>
            <a:endParaRPr lang="ar-EG" sz="2800" b="1"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a:p>
            <a:pPr marL="342900" indent="-342900" algn="just" rtl="1" eaLnBrk="0" fontAlgn="base" hangingPunct="0">
              <a:spcBef>
                <a:spcPct val="0"/>
              </a:spcBef>
              <a:spcAft>
                <a:spcPct val="0"/>
              </a:spcAft>
              <a:buFont typeface="Wingdings" pitchFamily="2" charset="2"/>
              <a:buChar char="ü"/>
            </a:pP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pitchFamily="18" charset="0"/>
                <a:cs typeface="Simplified Arabic" pitchFamily="18" charset="-78"/>
              </a:rPr>
              <a:t>احتواء </a:t>
            </a:r>
            <a:r>
              <a:rPr lang="ar-EG"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pitchFamily="18" charset="0"/>
                <a:cs typeface="Simplified Arabic" pitchFamily="18" charset="-78"/>
              </a:rPr>
              <a:t>صخور القمر على كمية قليلة من الماء والغازات الموجودة في صخور الأرض، وذلك بسبب الحرارة العالية الناتجة عن الاصطدام، والتي بخّرت معظم الغازات والسوائل، فنتج القمر جافّاً نسبياً</a:t>
            </a:r>
            <a:r>
              <a:rPr lang="ar-EG" sz="2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pitchFamily="18" charset="0"/>
                <a:cs typeface="Simplified Arabic" pitchFamily="18" charset="-78"/>
              </a:rPr>
              <a:t>.</a:t>
            </a:r>
            <a:endParaRPr lang="en-US" sz="2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a:ea typeface="Times New Roman" pitchFamily="18" charset="0"/>
              <a:cs typeface="Simplified Arabic" pitchFamily="18" charset="-78"/>
            </a:endParaRP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7E8C4F8B-9C49-4645-A2C5-C56BFC0894CA}" type="slidenum">
              <a:rPr lang="en-US" smtClean="0"/>
              <a:pPr/>
              <a:t>7</a:t>
            </a:fld>
            <a:endParaRPr lang="en-US"/>
          </a:p>
        </p:txBody>
      </p:sp>
      <p:sp>
        <p:nvSpPr>
          <p:cNvPr id="6" name="Rectangle 5"/>
          <p:cNvSpPr/>
          <p:nvPr/>
        </p:nvSpPr>
        <p:spPr>
          <a:xfrm>
            <a:off x="2022270" y="260648"/>
            <a:ext cx="5099473" cy="523220"/>
          </a:xfrm>
          <a:prstGeom prst="rect">
            <a:avLst/>
          </a:prstGeom>
          <a:noFill/>
        </p:spPr>
        <p:txBody>
          <a:bodyPr wrap="none" lIns="91440" tIns="45720" rIns="91440" bIns="45720">
            <a:spAutoFit/>
          </a:bodyPr>
          <a:lstStyle/>
          <a:p>
            <a:pPr algn="ctr" rtl="1"/>
            <a:r>
              <a:rPr lang="ar-EG" sz="2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أدلة صحة نظرية إنفصال القمر عن الأرض</a:t>
            </a:r>
            <a:endParaRPr lang="en-US" sz="2800" b="1" cap="none" spc="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20287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04664"/>
            <a:ext cx="8424936" cy="6093976"/>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3600" b="1" i="1"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ea typeface="Times New Roman" pitchFamily="18" charset="0"/>
                <a:cs typeface="Arial" pitchFamily="34" charset="0"/>
              </a:rPr>
              <a:t>نظرية الكويكبات</a:t>
            </a:r>
          </a:p>
          <a:p>
            <a:pPr lvl="0" indent="457200" algn="just" rtl="1" eaLnBrk="0" fontAlgn="base" hangingPunct="0">
              <a:lnSpc>
                <a:spcPct val="150000"/>
              </a:lnSpc>
              <a:spcBef>
                <a:spcPct val="0"/>
              </a:spcBef>
              <a:spcAft>
                <a:spcPct val="0"/>
              </a:spcAft>
            </a:pPr>
            <a:r>
              <a:rPr kumimoji="0" lang="ar-EG"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تقدم بها العالم تشمبرلن </a:t>
            </a:r>
            <a:r>
              <a:rPr lang="en-US" sz="2800" b="1" dirty="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Chamberlin </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كان  يري أن الأرض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أخذت في النمو البطيء بعد انفصالها عن الشمس</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من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مرحلة النواة الأولي </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التي كانت تمثل قسم صغير من الحجم الحالي للأرض.</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كانت </a:t>
            </a:r>
            <a:r>
              <a:rPr kumimoji="0" lang="ar-EG" sz="2800" b="1" i="0" u="sng"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النواة تتركب من كتلة تكونت من كويكبات صغيرة، التصقت ببعضها بواسطة قوى جذبها المتبادل.</a:t>
            </a: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استطاعت هذه النواه بمرور الزمن أن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تجذب إليها كويكبات أخري </a:t>
            </a:r>
            <a:r>
              <a:rPr kumimoji="0" lang="ar-EG"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حتى وصل كوكب الأرض إلي حجمه الحالي تقريباً. </a:t>
            </a:r>
            <a:endParaRPr kumimoji="0" lang="en-US" sz="2800" b="1" i="0" u="none"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7E8C4F8B-9C49-4645-A2C5-C56BFC0894CA}"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t3.gstatic.com/images?q=tbn:ANd9GcRv5541wjzbA_2OotBH9Ny8l85IIYKmWbnLSX3p-hqT1DS9_KZJ"/>
          <p:cNvPicPr>
            <a:picLocks noChangeAspect="1" noChangeArrowheads="1"/>
          </p:cNvPicPr>
          <p:nvPr/>
        </p:nvPicPr>
        <p:blipFill>
          <a:blip r:embed="rId2" cstate="print"/>
          <a:srcRect/>
          <a:stretch>
            <a:fillRect/>
          </a:stretch>
        </p:blipFill>
        <p:spPr bwMode="auto">
          <a:xfrm>
            <a:off x="16865600" y="-896938"/>
            <a:ext cx="2466975" cy="1847851"/>
          </a:xfrm>
          <a:prstGeom prst="rect">
            <a:avLst/>
          </a:prstGeom>
          <a:noFill/>
        </p:spPr>
      </p:pic>
      <p:sp>
        <p:nvSpPr>
          <p:cNvPr id="4" name="Rectangle 3"/>
          <p:cNvSpPr/>
          <p:nvPr/>
        </p:nvSpPr>
        <p:spPr>
          <a:xfrm>
            <a:off x="395536" y="476672"/>
            <a:ext cx="8568952" cy="585544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457200" lvl="0" indent="-457200" algn="just" rtl="1" eaLnBrk="0" fontAlgn="base" hangingPunct="0">
              <a:lnSpc>
                <a:spcPct val="150000"/>
              </a:lnSpc>
              <a:spcBef>
                <a:spcPct val="0"/>
              </a:spcBef>
              <a:spcAft>
                <a:spcPct val="0"/>
              </a:spcAft>
              <a:buFont typeface="Wingdings" pitchFamily="2" charset="2"/>
              <a:buChar char="v"/>
            </a:pPr>
            <a:r>
              <a:rPr kumimoji="0" lang="ar-EG"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يري تشمبرلن أن المحيطات قد بدأت في التكوين، بعد أن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زادت كميات بخار الماء في الغلاف الجوي</a:t>
            </a:r>
            <a:r>
              <a:rPr kumimoji="0" lang="ar-EG"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ووصلت إلي درجة التشبع، فتكاثفت وسقطت علي الأرض علي شكل أمطار. </a:t>
            </a:r>
          </a:p>
          <a:p>
            <a:pPr marL="457200" lvl="0" indent="-457200" algn="just" rtl="1" eaLnBrk="0" fontAlgn="base" hangingPunct="0">
              <a:lnSpc>
                <a:spcPct val="150000"/>
              </a:lnSpc>
              <a:spcBef>
                <a:spcPct val="0"/>
              </a:spcBef>
              <a:spcAft>
                <a:spcPct val="0"/>
              </a:spcAft>
              <a:buFont typeface="Wingdings" pitchFamily="2" charset="2"/>
              <a:buChar char="v"/>
            </a:pPr>
            <a:r>
              <a:rPr kumimoji="0" lang="ar-EG" sz="2800" b="1" i="0" u="none" strike="noStrike" normalizeH="0" baseline="0" dirty="0" smtClean="0">
                <a:ln w="12700">
                  <a:solidFill>
                    <a:schemeClr val="tx2">
                      <a:satMod val="155000"/>
                    </a:schemeClr>
                  </a:solidFill>
                  <a:prstDash val="solid"/>
                </a:ln>
                <a:solidFill>
                  <a:srgbClr val="66FF33"/>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في البداية كانت الأرض تتشرب المياه إلي أن وصلت إلي حد بدأت فيه المياه تظهر بالتدريج علي سطح الأرض، وتتجمع في </a:t>
            </a:r>
            <a:r>
              <a:rPr kumimoji="0" lang="ar-EG"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فجوات هي الحفر التي أنشأها النشاط البركاني. </a:t>
            </a:r>
            <a:endParaRPr kumimoji="0" lang="en-US" sz="2800" b="1" i="0" u="sng" strike="noStrike" normalizeH="0" baseline="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endParaRPr>
          </a:p>
          <a:p>
            <a:pPr marL="457200" lvl="0" indent="-457200" algn="just" rtl="1" eaLnBrk="0" fontAlgn="base" hangingPunct="0">
              <a:lnSpc>
                <a:spcPct val="150000"/>
              </a:lnSpc>
              <a:spcBef>
                <a:spcPct val="0"/>
              </a:spcBef>
              <a:spcAft>
                <a:spcPct val="0"/>
              </a:spcAft>
              <a:buFont typeface="Wingdings" pitchFamily="2" charset="2"/>
              <a:buChar char="v"/>
            </a:pPr>
            <a:r>
              <a:rPr kumimoji="0" lang="ar-EG"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كانت الفجوات تبدو في شكل عدد هائل من </a:t>
            </a:r>
            <a:r>
              <a:rPr kumimoji="0" lang="ar-EG" sz="2800" b="1" i="0" u="sng"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البحيرات الصغيرة المنفصلة</a:t>
            </a:r>
            <a:r>
              <a:rPr kumimoji="0" lang="ar-EG"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وأخذت هذه البحيرات تمتد وتتسع بالتدريج، إلي أن اتصلت ببعضها البعض مكونة فيما بعد </a:t>
            </a:r>
            <a:r>
              <a:rPr kumimoji="0" lang="ar-EG" sz="2800" b="1" i="0" u="sng" strike="noStrike" normalizeH="0" baseline="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المحيطات</a:t>
            </a:r>
            <a:r>
              <a:rPr kumimoji="0" lang="ar-EG" sz="2800" b="1" i="0" u="none" strike="noStrike" normalizeH="0" baseline="0" dirty="0" smtClean="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a:t>
            </a:r>
            <a:endParaRPr lang="en-US" sz="2800" b="1" dirty="0">
              <a:ln w="12700">
                <a:solidFill>
                  <a:schemeClr val="tx2">
                    <a:satMod val="155000"/>
                  </a:schemeClr>
                </a:solidFill>
                <a:prstDash val="solid"/>
              </a:ln>
              <a:solidFill>
                <a:srgbClr val="00CCFF"/>
              </a:solidFill>
              <a:effectLst>
                <a:outerShdw blurRad="41275" dist="20320" dir="1800000" algn="tl" rotWithShape="0">
                  <a:srgbClr val="000000">
                    <a:alpha val="40000"/>
                  </a:srgbClr>
                </a:outerShdw>
              </a:effectLst>
            </a:endParaRPr>
          </a:p>
        </p:txBody>
      </p:sp>
      <p:sp>
        <p:nvSpPr>
          <p:cNvPr id="8" name="Footer Placeholder 7"/>
          <p:cNvSpPr>
            <a:spLocks noGrp="1"/>
          </p:cNvSpPr>
          <p:nvPr>
            <p:ph type="ftr" sz="quarter" idx="11"/>
          </p:nvPr>
        </p:nvSpPr>
        <p:spPr>
          <a:xfrm>
            <a:off x="134814" y="6093296"/>
            <a:ext cx="3086100" cy="365125"/>
          </a:xfrm>
        </p:spPr>
        <p:txBody>
          <a:bodyPr/>
          <a:lstStyle/>
          <a:p>
            <a:r>
              <a:rPr lang="en-US" dirty="0" err="1" smtClean="0"/>
              <a:t>Prof.Azza</a:t>
            </a:r>
            <a:r>
              <a:rPr lang="en-US" dirty="0" smtClean="0"/>
              <a:t> </a:t>
            </a:r>
            <a:r>
              <a:rPr lang="en-US" dirty="0" err="1" smtClean="0"/>
              <a:t>Abdallah</a:t>
            </a:r>
            <a:endParaRPr lang="en-US" dirty="0"/>
          </a:p>
        </p:txBody>
      </p:sp>
      <p:sp>
        <p:nvSpPr>
          <p:cNvPr id="6" name="Slide Number Placeholder 5"/>
          <p:cNvSpPr>
            <a:spLocks noGrp="1"/>
          </p:cNvSpPr>
          <p:nvPr>
            <p:ph type="sldNum" sz="quarter" idx="12"/>
          </p:nvPr>
        </p:nvSpPr>
        <p:spPr/>
        <p:txBody>
          <a:bodyPr/>
          <a:lstStyle/>
          <a:p>
            <a:fld id="{7E8C4F8B-9C49-4645-A2C5-C56BFC0894CA}"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959</Words>
  <Application>Microsoft Office PowerPoint</Application>
  <PresentationFormat>On-screen Show (4:3)</PresentationFormat>
  <Paragraphs>80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101</cp:revision>
  <dcterms:created xsi:type="dcterms:W3CDTF">2012-02-21T06:22:59Z</dcterms:created>
  <dcterms:modified xsi:type="dcterms:W3CDTF">2021-01-02T12:40:59Z</dcterms:modified>
</cp:coreProperties>
</file>